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9"/>
  </p:notesMasterIdLst>
  <p:sldIdLst>
    <p:sldId id="256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1" r:id="rId16"/>
    <p:sldId id="272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708580-1964-465B-AF5F-D4732F98DDC8}">
          <p14:sldIdLst>
            <p14:sldId id="256"/>
          </p14:sldIdLst>
        </p14:section>
        <p14:section name="Introduzione" id="{42393D78-BA37-48EA-9339-8EA432AA4C53}">
          <p14:sldIdLst>
            <p14:sldId id="262"/>
            <p14:sldId id="263"/>
          </p14:sldIdLst>
        </p14:section>
        <p14:section name="Analisi" id="{6A7FAB18-13B5-4D94-9438-2E631894CD84}">
          <p14:sldIdLst>
            <p14:sldId id="264"/>
            <p14:sldId id="265"/>
            <p14:sldId id="266"/>
            <p14:sldId id="267"/>
          </p14:sldIdLst>
        </p14:section>
        <p14:section name="Implementazione" id="{7CD0CFEF-F9A1-4CEB-9348-E7BA4F238B79}">
          <p14:sldIdLst>
            <p14:sldId id="268"/>
            <p14:sldId id="269"/>
          </p14:sldIdLst>
        </p14:section>
        <p14:section name="Explorer" id="{D0763F5B-94C9-4708-A57F-01574C6E3CEC}">
          <p14:sldIdLst>
            <p14:sldId id="270"/>
            <p14:sldId id="273"/>
          </p14:sldIdLst>
        </p14:section>
        <p14:section name="Conclusione" id="{199FD634-BAE5-4C4C-B88C-AD4EC2FD5AE2}">
          <p14:sldIdLst>
            <p14:sldId id="271"/>
            <p14:sldId id="272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9708" autoAdjust="0"/>
  </p:normalViewPr>
  <p:slideViewPr>
    <p:cSldViewPr snapToGrid="0">
      <p:cViewPr varScale="1">
        <p:scale>
          <a:sx n="80" d="100"/>
          <a:sy n="80" d="100"/>
        </p:scale>
        <p:origin x="17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C063C-7640-4A26-BDD8-232605362384}" type="datetimeFigureOut">
              <a:rPr lang="it-IT" smtClean="0"/>
              <a:t>08/02/2019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9909D-BC76-4AF6-9F64-28D7AB358EA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6428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nostra soluzione aiuterà in un modo significante le generazioni future di sviluppare programmi complessi in modo veloce e più intuitivo rispetto alla programmazione grafica. Riteniamo che aiuterà soprattutto i futuri partecipanti della First Lego League e della WRO.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9909D-BC76-4AF6-9F64-28D7AB358EA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577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it-IT" dirty="0"/>
              <a:t>Sistema didattico per Lego NTX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Creato da Luca </a:t>
            </a:r>
            <a:r>
              <a:rPr lang="it-IT" dirty="0" err="1"/>
              <a:t>dI</a:t>
            </a:r>
            <a:r>
              <a:rPr lang="it-IT" dirty="0"/>
              <a:t> Bello e Fadil smajilbasic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572555-CF2F-4174-906F-00B902D80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Progetto</a:t>
            </a:r>
            <a:r>
              <a:rPr lang="de-DE" dirty="0"/>
              <a:t> d</a:t>
            </a:r>
            <a:r>
              <a:rPr lang="en-GB" dirty="0"/>
              <a:t>’</a:t>
            </a:r>
            <a:r>
              <a:rPr lang="en-GB" dirty="0" err="1"/>
              <a:t>esempio</a:t>
            </a:r>
            <a:r>
              <a:rPr lang="en-GB" dirty="0"/>
              <a:t>: Explorer	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86C421-BA99-4203-B38C-67310EBE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Robot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esplora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campo </a:t>
            </a:r>
            <a:r>
              <a:rPr lang="en-GB" dirty="0" err="1"/>
              <a:t>attorno</a:t>
            </a:r>
            <a:r>
              <a:rPr lang="en-GB" dirty="0"/>
              <a:t> a se</a:t>
            </a:r>
          </a:p>
          <a:p>
            <a:r>
              <a:rPr lang="en-GB" dirty="0" err="1"/>
              <a:t>Usa</a:t>
            </a:r>
            <a:r>
              <a:rPr lang="en-GB" dirty="0"/>
              <a:t> 2 </a:t>
            </a:r>
            <a:r>
              <a:rPr lang="en-GB" dirty="0" err="1"/>
              <a:t>bottoni</a:t>
            </a:r>
            <a:r>
              <a:rPr lang="en-GB" dirty="0"/>
              <a:t>, 1 </a:t>
            </a:r>
            <a:r>
              <a:rPr lang="en-GB" dirty="0" err="1"/>
              <a:t>sensore</a:t>
            </a:r>
            <a:r>
              <a:rPr lang="en-GB" dirty="0"/>
              <a:t> di </a:t>
            </a:r>
            <a:r>
              <a:rPr lang="en-GB" dirty="0" err="1"/>
              <a:t>ultrasuoni</a:t>
            </a:r>
            <a:r>
              <a:rPr lang="en-GB" dirty="0"/>
              <a:t> e 1 </a:t>
            </a:r>
            <a:r>
              <a:rPr lang="en-GB" dirty="0" err="1"/>
              <a:t>sensore</a:t>
            </a:r>
            <a:r>
              <a:rPr lang="en-GB" dirty="0"/>
              <a:t> di luce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16392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A0A7-B0B2-4695-8B58-A4A03FC7E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</a:t>
            </a:r>
            <a:endParaRPr lang="it-IT" dirty="0"/>
          </a:p>
        </p:txBody>
      </p:sp>
      <p:pic>
        <p:nvPicPr>
          <p:cNvPr id="4" name="robotFinito">
            <a:hlinkClick r:id="" action="ppaction://media"/>
            <a:extLst>
              <a:ext uri="{FF2B5EF4-FFF2-40B4-BE49-F238E27FC236}">
                <a16:creationId xmlns:a16="http://schemas.microsoft.com/office/drawing/2014/main" id="{F13955C7-BB7D-40F0-895B-8CA5D5A8D9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471" y="1597985"/>
            <a:ext cx="8495882" cy="4779201"/>
          </a:xfrm>
        </p:spPr>
      </p:pic>
    </p:spTree>
    <p:extLst>
      <p:ext uri="{BB962C8B-B14F-4D97-AF65-F5344CB8AC3E}">
        <p14:creationId xmlns:p14="http://schemas.microsoft.com/office/powerpoint/2010/main" val="242135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145-9618-4B21-9227-E43D54E45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Conclusione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D95FB-7037-47B4-8C59-8DDAEA277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È un progetto utile per le prossime generazioni</a:t>
            </a:r>
          </a:p>
          <a:p>
            <a:r>
              <a:rPr lang="it-IT" dirty="0"/>
              <a:t>Semplifica molto il lavoro</a:t>
            </a:r>
          </a:p>
        </p:txBody>
      </p:sp>
    </p:spTree>
    <p:extLst>
      <p:ext uri="{BB962C8B-B14F-4D97-AF65-F5344CB8AC3E}">
        <p14:creationId xmlns:p14="http://schemas.microsoft.com/office/powerpoint/2010/main" val="333682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E464-B42C-42A9-9B90-0E801507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Sviluppi</a:t>
            </a:r>
            <a:r>
              <a:rPr lang="en-GB" dirty="0"/>
              <a:t> </a:t>
            </a:r>
            <a:r>
              <a:rPr lang="en-GB" dirty="0" err="1"/>
              <a:t>futuri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7393-5472-4B3B-B2DD-4D4057DF4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716" y="2249487"/>
            <a:ext cx="10238873" cy="3541714"/>
          </a:xfrm>
        </p:spPr>
        <p:txBody>
          <a:bodyPr/>
          <a:lstStyle/>
          <a:p>
            <a:r>
              <a:rPr lang="en-GB" dirty="0" err="1"/>
              <a:t>Aggiunta</a:t>
            </a:r>
            <a:r>
              <a:rPr lang="en-GB" dirty="0"/>
              <a:t> di </a:t>
            </a:r>
            <a:r>
              <a:rPr lang="en-GB" dirty="0" err="1"/>
              <a:t>funzioni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svolgono</a:t>
            </a:r>
            <a:r>
              <a:rPr lang="en-GB" dirty="0"/>
              <a:t> in </a:t>
            </a:r>
            <a:r>
              <a:rPr lang="en-GB" dirty="0" err="1"/>
              <a:t>automatico</a:t>
            </a:r>
            <a:r>
              <a:rPr lang="en-GB" dirty="0"/>
              <a:t> determinate </a:t>
            </a:r>
            <a:r>
              <a:rPr lang="en-GB" dirty="0" err="1"/>
              <a:t>azioni</a:t>
            </a:r>
            <a:r>
              <a:rPr lang="en-GB" dirty="0"/>
              <a:t> </a:t>
            </a:r>
          </a:p>
          <a:p>
            <a:r>
              <a:rPr lang="en-GB" dirty="0" err="1"/>
              <a:t>Sterzo</a:t>
            </a:r>
            <a:r>
              <a:rPr lang="en-GB" dirty="0"/>
              <a:t> </a:t>
            </a:r>
            <a:r>
              <a:rPr lang="en-GB" dirty="0" err="1"/>
              <a:t>preciso</a:t>
            </a:r>
            <a:endParaRPr lang="en-GB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6414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AB31A90-B34E-49F2-8375-BD91F47F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Grazie</a:t>
            </a:r>
            <a:r>
              <a:rPr lang="en-GB" dirty="0"/>
              <a:t> per la </a:t>
            </a:r>
            <a:r>
              <a:rPr lang="en-GB" dirty="0" err="1"/>
              <a:t>vostra</a:t>
            </a:r>
            <a:r>
              <a:rPr lang="en-GB" dirty="0"/>
              <a:t> </a:t>
            </a:r>
            <a:r>
              <a:rPr lang="en-GB" dirty="0" err="1"/>
              <a:t>attenzione</a:t>
            </a:r>
            <a:endParaRPr lang="it-IT" dirty="0"/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413" y="2367756"/>
            <a:ext cx="9906000" cy="33051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E977-928A-4D71-99E2-13B4BC92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Informazioni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09E5C-34C0-4C94-A68E-17534CAE3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Prodotto realizzato da Luca Di Bello e Fadil Smajilbasic</a:t>
            </a:r>
          </a:p>
          <a:p>
            <a:r>
              <a:rPr lang="it-IT" dirty="0"/>
              <a:t>Il prodotto è un sistema didattico per Lego NXT</a:t>
            </a:r>
          </a:p>
        </p:txBody>
      </p:sp>
    </p:spTree>
    <p:extLst>
      <p:ext uri="{BB962C8B-B14F-4D97-AF65-F5344CB8AC3E}">
        <p14:creationId xmlns:p14="http://schemas.microsoft.com/office/powerpoint/2010/main" val="2340436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9CBE-53BD-4E3A-AC9C-BCBF7630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Scopo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F60A-FB43-4C6E-8165-11B68FD5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Facilitare</a:t>
            </a:r>
            <a:r>
              <a:rPr lang="en-GB" dirty="0"/>
              <a:t> la </a:t>
            </a:r>
            <a:r>
              <a:rPr lang="en-GB" dirty="0" err="1"/>
              <a:t>programmazione</a:t>
            </a:r>
            <a:r>
              <a:rPr lang="en-GB" dirty="0"/>
              <a:t> del Lego NXT</a:t>
            </a:r>
          </a:p>
          <a:p>
            <a:r>
              <a:rPr lang="en-GB" dirty="0" err="1"/>
              <a:t>Facilitare</a:t>
            </a:r>
            <a:r>
              <a:rPr lang="en-GB" dirty="0"/>
              <a:t> la </a:t>
            </a:r>
            <a:r>
              <a:rPr lang="en-GB" dirty="0" err="1"/>
              <a:t>creazione</a:t>
            </a:r>
            <a:r>
              <a:rPr lang="en-GB" dirty="0"/>
              <a:t> di programme </a:t>
            </a:r>
            <a:r>
              <a:rPr lang="en-GB" dirty="0" err="1"/>
              <a:t>grandi</a:t>
            </a:r>
            <a:r>
              <a:rPr lang="en-GB" dirty="0"/>
              <a:t> e </a:t>
            </a:r>
            <a:r>
              <a:rPr lang="en-GB" dirty="0" err="1"/>
              <a:t>complessi</a:t>
            </a:r>
            <a:endParaRPr lang="en-GB" dirty="0"/>
          </a:p>
          <a:p>
            <a:r>
              <a:rPr lang="en-GB" dirty="0" err="1"/>
              <a:t>Aumentare</a:t>
            </a:r>
            <a:r>
              <a:rPr lang="en-GB" dirty="0"/>
              <a:t> le </a:t>
            </a:r>
            <a:r>
              <a:rPr lang="en-GB" dirty="0" err="1"/>
              <a:t>prestazioni</a:t>
            </a:r>
            <a:r>
              <a:rPr lang="en-GB" dirty="0"/>
              <a:t> del Robot</a:t>
            </a:r>
          </a:p>
          <a:p>
            <a:r>
              <a:rPr lang="en-GB" dirty="0" err="1"/>
              <a:t>Avvicinarsi</a:t>
            </a:r>
            <a:r>
              <a:rPr lang="en-GB" dirty="0"/>
              <a:t> di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programmazione</a:t>
            </a:r>
            <a:r>
              <a:rPr lang="en-GB" dirty="0"/>
              <a:t> </a:t>
            </a:r>
            <a:r>
              <a:rPr lang="en-GB" dirty="0" err="1"/>
              <a:t>tradizionale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605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A31D2-D126-493C-8EEA-50A9E865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Situazione</a:t>
            </a:r>
            <a:r>
              <a:rPr lang="en-GB" dirty="0"/>
              <a:t> </a:t>
            </a:r>
            <a:r>
              <a:rPr lang="en-GB" dirty="0" err="1"/>
              <a:t>iniziale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4799-2501-4258-AC69-07494B35A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853" y="1976146"/>
            <a:ext cx="5588576" cy="3541714"/>
          </a:xfrm>
        </p:spPr>
        <p:txBody>
          <a:bodyPr/>
          <a:lstStyle/>
          <a:p>
            <a:r>
              <a:rPr lang="en-GB" dirty="0"/>
              <a:t>I </a:t>
            </a:r>
            <a:r>
              <a:rPr lang="en-GB" dirty="0" err="1"/>
              <a:t>programmi</a:t>
            </a:r>
            <a:r>
              <a:rPr lang="en-GB" dirty="0"/>
              <a:t> </a:t>
            </a:r>
            <a:r>
              <a:rPr lang="en-GB" dirty="0" err="1"/>
              <a:t>vengono</a:t>
            </a:r>
            <a:r>
              <a:rPr lang="en-GB" dirty="0"/>
              <a:t> </a:t>
            </a:r>
            <a:r>
              <a:rPr lang="en-GB" dirty="0" err="1"/>
              <a:t>creati</a:t>
            </a:r>
            <a:r>
              <a:rPr lang="en-GB" dirty="0"/>
              <a:t> con </a:t>
            </a:r>
            <a:r>
              <a:rPr lang="en-GB" dirty="0" err="1"/>
              <a:t>l’Ide</a:t>
            </a:r>
            <a:r>
              <a:rPr lang="en-GB" dirty="0"/>
              <a:t> “Lego Mindstorms”</a:t>
            </a:r>
          </a:p>
          <a:p>
            <a:r>
              <a:rPr lang="en-GB" dirty="0" err="1"/>
              <a:t>Programmazione</a:t>
            </a:r>
            <a:r>
              <a:rPr lang="en-GB" dirty="0"/>
              <a:t> con </a:t>
            </a:r>
            <a:r>
              <a:rPr lang="en-GB" dirty="0" err="1"/>
              <a:t>interfaccia</a:t>
            </a:r>
            <a:r>
              <a:rPr lang="en-GB" dirty="0"/>
              <a:t> </a:t>
            </a:r>
            <a:r>
              <a:rPr lang="en-GB" dirty="0" err="1"/>
              <a:t>grafica</a:t>
            </a:r>
            <a:endParaRPr lang="en-GB" dirty="0"/>
          </a:p>
          <a:p>
            <a:r>
              <a:rPr lang="en-GB" dirty="0" err="1"/>
              <a:t>Molto</a:t>
            </a:r>
            <a:r>
              <a:rPr lang="en-GB" dirty="0"/>
              <a:t> difficile da </a:t>
            </a:r>
            <a:r>
              <a:rPr lang="en-GB" dirty="0" err="1"/>
              <a:t>capire</a:t>
            </a:r>
            <a:r>
              <a:rPr lang="en-GB" dirty="0"/>
              <a:t> in </a:t>
            </a:r>
            <a:r>
              <a:rPr lang="en-GB" dirty="0" err="1"/>
              <a:t>caso</a:t>
            </a:r>
            <a:r>
              <a:rPr lang="en-GB" dirty="0"/>
              <a:t> di </a:t>
            </a:r>
            <a:r>
              <a:rPr lang="en-GB" dirty="0" err="1"/>
              <a:t>programmi</a:t>
            </a:r>
            <a:r>
              <a:rPr lang="en-GB" dirty="0"/>
              <a:t> </a:t>
            </a:r>
            <a:r>
              <a:rPr lang="en-GB" dirty="0" err="1"/>
              <a:t>grandi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59BD2-CC82-488F-811E-93F0F7DED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26" y="1976147"/>
            <a:ext cx="6485227" cy="354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458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B0B66F-5184-41D8-96C8-841EF097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dei mezzi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1D912-0B84-4A4B-B107-72F80463C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8405262" cy="3541714"/>
          </a:xfrm>
        </p:spPr>
        <p:txBody>
          <a:bodyPr/>
          <a:lstStyle/>
          <a:p>
            <a:r>
              <a:rPr lang="it-IT" dirty="0"/>
              <a:t>L’IDE di RobotC (v4.56)</a:t>
            </a:r>
          </a:p>
          <a:p>
            <a:r>
              <a:rPr lang="it-IT" dirty="0"/>
              <a:t>Un Lego Mindstorms NXT con sensori e attuatori</a:t>
            </a:r>
          </a:p>
          <a:p>
            <a:r>
              <a:rPr lang="it-IT" dirty="0"/>
              <a:t>Lego </a:t>
            </a:r>
            <a:r>
              <a:rPr lang="it-IT" dirty="0" err="1"/>
              <a:t>Fantom</a:t>
            </a:r>
            <a:r>
              <a:rPr lang="it-IT" dirty="0"/>
              <a:t> Driver (v120)</a:t>
            </a:r>
          </a:p>
        </p:txBody>
      </p:sp>
    </p:spTree>
    <p:extLst>
      <p:ext uri="{BB962C8B-B14F-4D97-AF65-F5344CB8AC3E}">
        <p14:creationId xmlns:p14="http://schemas.microsoft.com/office/powerpoint/2010/main" val="2152805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2538-6DA9-45CE-BD53-91237C11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Pianificazione – Gantt preventivo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01DABF5-54CC-4B5E-B1F8-12FFFBC7FD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6617"/>
          <a:stretch/>
        </p:blipFill>
        <p:spPr>
          <a:xfrm>
            <a:off x="291073" y="2214977"/>
            <a:ext cx="11609854" cy="4024505"/>
          </a:xfrm>
        </p:spPr>
      </p:pic>
    </p:spTree>
    <p:extLst>
      <p:ext uri="{BB962C8B-B14F-4D97-AF65-F5344CB8AC3E}">
        <p14:creationId xmlns:p14="http://schemas.microsoft.com/office/powerpoint/2010/main" val="782074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C7930-9E25-4FE1-88EA-9D21867F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Pianificazione – </a:t>
            </a:r>
            <a:r>
              <a:rPr lang="it-IT" dirty="0" err="1"/>
              <a:t>gantt</a:t>
            </a:r>
            <a:r>
              <a:rPr lang="it-IT" dirty="0"/>
              <a:t> consuntivo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055A49-7EAD-45A8-AEF6-2D12A411F9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9260" y="2382252"/>
            <a:ext cx="11653479" cy="3431097"/>
          </a:xfrm>
        </p:spPr>
      </p:pic>
    </p:spTree>
    <p:extLst>
      <p:ext uri="{BB962C8B-B14F-4D97-AF65-F5344CB8AC3E}">
        <p14:creationId xmlns:p14="http://schemas.microsoft.com/office/powerpoint/2010/main" val="1858747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8E838-69D3-47AD-A56A-0C1EE80E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Simple </a:t>
            </a:r>
            <a:r>
              <a:rPr lang="it-IT" dirty="0" err="1"/>
              <a:t>wait</a:t>
            </a:r>
            <a:r>
              <a:rPr lang="it-IT" dirty="0"/>
              <a:t> </a:t>
            </a:r>
            <a:r>
              <a:rPr lang="it-IT" dirty="0" err="1"/>
              <a:t>lib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BF08-890A-4D9E-A70A-2B976F0ED0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6"/>
            <a:ext cx="9990779" cy="3541714"/>
          </a:xfrm>
        </p:spPr>
        <p:txBody>
          <a:bodyPr/>
          <a:lstStyle/>
          <a:p>
            <a:r>
              <a:rPr lang="it-IT" dirty="0"/>
              <a:t>Implementa i metodi dei blocchetti arancioni del Lego Mindstorms</a:t>
            </a:r>
          </a:p>
          <a:p>
            <a:r>
              <a:rPr lang="it-IT" dirty="0"/>
              <a:t>Contiene vari metodi che fanno una determinata azione mentre aspettano che ne succede un’altra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0415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0E511-4BB0-4304-B440-AA9D08730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Simple </a:t>
            </a:r>
            <a:r>
              <a:rPr lang="it-IT" dirty="0" err="1"/>
              <a:t>motor</a:t>
            </a:r>
            <a:r>
              <a:rPr lang="it-IT" dirty="0"/>
              <a:t> </a:t>
            </a:r>
            <a:r>
              <a:rPr lang="it-IT" dirty="0" err="1"/>
              <a:t>lib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C4DA1-E166-4E75-A4C9-C6C4C96A4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10250840" cy="3541714"/>
          </a:xfrm>
        </p:spPr>
        <p:txBody>
          <a:bodyPr/>
          <a:lstStyle/>
          <a:p>
            <a:r>
              <a:rPr lang="it-IT" dirty="0"/>
              <a:t>Implementa metodi utili per l’utilizzo dei motori</a:t>
            </a:r>
          </a:p>
          <a:p>
            <a:r>
              <a:rPr lang="it-IT" dirty="0"/>
              <a:t>È indipendente dalla Simple </a:t>
            </a:r>
            <a:r>
              <a:rPr lang="it-IT" dirty="0" err="1"/>
              <a:t>Wait</a:t>
            </a:r>
            <a:r>
              <a:rPr lang="it-IT" dirty="0"/>
              <a:t> </a:t>
            </a:r>
            <a:r>
              <a:rPr lang="it-IT" dirty="0" err="1"/>
              <a:t>Lib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4969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E9F5BB-97DB-4160-B47A-8FCEBC4F46E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Circuit design</Template>
  <TotalTime>0</TotalTime>
  <Words>256</Words>
  <Application>Microsoft Office PowerPoint</Application>
  <PresentationFormat>Widescreen</PresentationFormat>
  <Paragraphs>39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</vt:lpstr>
      <vt:lpstr>Sistema didattico per Lego NTX</vt:lpstr>
      <vt:lpstr>Informazioni</vt:lpstr>
      <vt:lpstr>Scopo</vt:lpstr>
      <vt:lpstr>Situazione iniziale</vt:lpstr>
      <vt:lpstr>Analisi dei mezzi</vt:lpstr>
      <vt:lpstr>Pianificazione – Gantt preventivo</vt:lpstr>
      <vt:lpstr>Pianificazione – gantt consuntivo</vt:lpstr>
      <vt:lpstr>Simple wait lib</vt:lpstr>
      <vt:lpstr>Simple motor lib</vt:lpstr>
      <vt:lpstr>Progetto d’esempio: Explorer </vt:lpstr>
      <vt:lpstr>Video</vt:lpstr>
      <vt:lpstr>Conclusione</vt:lpstr>
      <vt:lpstr>Sviluppi futuri</vt:lpstr>
      <vt:lpstr>Grazie per la vostra 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2019-02-01T12:40:38Z</dcterms:created>
  <dcterms:modified xsi:type="dcterms:W3CDTF">2019-02-08T14:02:44Z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